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Instrument Sans Semi Bold"/>
      <p:regular r:id="rId24"/>
    </p:embeddedFont>
    <p:embeddedFont>
      <p:font typeface="Instrument Sans Semi Bold"/>
      <p:regular r:id="rId25"/>
    </p:embeddedFont>
    <p:embeddedFont>
      <p:font typeface="Instrument Sans Semi Bold"/>
      <p:regular r:id="rId26"/>
    </p:embeddedFont>
    <p:embeddedFont>
      <p:font typeface="Instrument Sans Semi Bold"/>
      <p:regular r:id="rId27"/>
    </p:embeddedFont>
    <p:embeddedFont>
      <p:font typeface="Instrument Sans Medium"/>
      <p:regular r:id="rId28"/>
    </p:embeddedFont>
    <p:embeddedFont>
      <p:font typeface="Instrument Sans Medium"/>
      <p:regular r:id="rId29"/>
    </p:embeddedFont>
    <p:embeddedFont>
      <p:font typeface="Instrument Sans Medium"/>
      <p:regular r:id="rId30"/>
    </p:embeddedFont>
    <p:embeddedFont>
      <p:font typeface="Instrument Sans Medium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slideLayout" Target="../slideLayouts/slideLayout9.xml"/><Relationship Id="rId2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822644"/>
          </a:xfrm>
          <a:prstGeom prst="roundRect">
            <a:avLst>
              <a:gd name="adj" fmla="val 1257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68718" y="821531"/>
            <a:ext cx="9601676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D2600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CampusTrail:</a:t>
            </a:r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Your Campus-Only Travel Hub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1168718" y="1738074"/>
            <a:ext cx="5979914" cy="655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 Proposition: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CampusTrail is 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campus-only platform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where students can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rent travel gear, share itineraries, and find companions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—with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deposits, reviews, and dispute resolution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trust.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1168718" y="2516386"/>
            <a:ext cx="5979914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Observed Pain: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Student trip planning is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fragmented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across separate tools; coordination fails at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handoff/payment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steps.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1168718" y="3076218"/>
            <a:ext cx="597991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 Fragmentation: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1168718" y="3417570"/>
            <a:ext cx="597991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Gear: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Bragpacker / SharePal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1168718" y="3683794"/>
            <a:ext cx="597991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Companions: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Meetup / GAFFL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168718" y="3950018"/>
            <a:ext cx="5979914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Itineraries: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Itinsy / Stippl / Google Docs</a:t>
            </a:r>
            <a:endParaRPr lang="en-US" sz="10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9388" y="1768793"/>
            <a:ext cx="3886914" cy="38869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89388" y="5809298"/>
            <a:ext cx="5979914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Campus Context: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Existing tools are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 campus-verified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lack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deposit/escrow logic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don’t align with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hostel pickup points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club operations.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489388" y="6369129"/>
            <a:ext cx="5979914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Scan Insight: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No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integrated, campus-specific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solution → students DIY patchwork →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loss, higher risk, drop-offs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9388" y="6928961"/>
            <a:ext cx="5979914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Opportunity: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Bundle the full journey with 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trust layer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UPI-ready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flow, tuned for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short-haul campus handoffs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290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216122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 Cases (Tangible Wins)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1359218"/>
            <a:ext cx="3877627" cy="3877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0267" y="5392817"/>
            <a:ext cx="1733669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Fest DSLR Rental: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180267" y="5748099"/>
            <a:ext cx="5965746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Time-sensitive approvals; high deposit; QR pickup at media room; return inspection;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mutual reviews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partial capture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if needed.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180267" y="6330553"/>
            <a:ext cx="2185392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Trekking Group Formation: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80267" y="6685836"/>
            <a:ext cx="5965746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 itinerary; match candidates;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shared gear cart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per-item rentals to multiple lenders; synchronized pickup/returns;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multi-entity reviews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0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008" y="1359218"/>
            <a:ext cx="3877627" cy="38776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92008" y="5392817"/>
            <a:ext cx="1733669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Last-Minute Tripod: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492008" y="5748099"/>
            <a:ext cx="5965746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Proximity + slot filter;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instant approval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≤30-min pickup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auto-release on OK return; micro-review nudges.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492008" y="6316742"/>
            <a:ext cx="5965746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Validates both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high-value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(risk-managed) and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low-value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(habit-forming) rentals; increases repeat usage.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841813"/>
          </a:xfrm>
          <a:prstGeom prst="roundRect">
            <a:avLst>
              <a:gd name="adj" fmla="val 1447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85004" y="677108"/>
            <a:ext cx="45733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Clubs &amp; Campus Admin (Inventory + Governance)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004" y="1277541"/>
            <a:ext cx="3963472" cy="39634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5004" y="5418177"/>
            <a:ext cx="19696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Club Gear Pool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85004" y="5821799"/>
            <a:ext cx="3963472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Dedicated profiles for student clubs allow for bulk listings of gear, managing an approvals queue, and streamlined QR/OTP handoffs. Clubs can access utilization dashboards and monthly ledger exports for transparent governance.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429" y="1277541"/>
            <a:ext cx="3963472" cy="39634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40429" y="5418177"/>
            <a:ext cx="19696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Locker Pilot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340429" y="5821799"/>
            <a:ext cx="3963472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Facilitates quick and secure gear exchanges through hostel or common-area lockers. Features include access control and audit logs, significantly reducing the overhead of coordinating manual pickups and returns.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855" y="1277541"/>
            <a:ext cx="3963472" cy="39634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5855" y="5418177"/>
            <a:ext cx="273117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Campus Admin View (Future)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9695855" y="5821799"/>
            <a:ext cx="3963472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enhancements include a dedicated view for campus administrators, offering visibility into escalations, ensuring policy compliance, and providing safety reporting. This also enables co-branded programs for enhanced campus engagement.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985004" y="7400449"/>
            <a:ext cx="1266039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features combine to deliver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 gear loss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higher utilization rates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transparent governance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saving significant staff time for clubs and campus administration.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687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687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180267" y="830580"/>
            <a:ext cx="476202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Trust &amp; Safety: Building a Secure Community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67" y="1317903"/>
            <a:ext cx="2230755" cy="13786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92354" y="1317903"/>
            <a:ext cx="226718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Deposit Lifecycle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3592354" y="1710095"/>
            <a:ext cx="3609499" cy="203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Utilizes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UPI-based deposit holds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at QR/OTP pickup. Deposits are automatically released upon successful return and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item inspection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In cases of damage or late return, a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partial or full capture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is initiated with auditable receipts and transparent policy application.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1317903"/>
            <a:ext cx="2230755" cy="13786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40635" y="1317903"/>
            <a:ext cx="25721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Dispute Resolution Flow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840635" y="1710095"/>
            <a:ext cx="3609499" cy="2320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dedicated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Dispute Management UI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allows users to upload photo/video evidence and chat logs. Campus moderators review cases against a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pre-defined policy matrix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with all decisions and communications logged in an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auditable timeline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transparency and fairness.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67" y="4393049"/>
            <a:ext cx="2230755" cy="13786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592354" y="4393049"/>
            <a:ext cx="226718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Reputation System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3592354" y="4785241"/>
            <a:ext cx="3609499" cy="203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polymorphic review system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collects feedback on users, items, and shared itineraries. These contributions, combined with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.edu verification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interaction history, build a dynamic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reputation score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that fosters trust and informs future campus interactions.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4393049"/>
            <a:ext cx="2230755" cy="137862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840635" y="4393049"/>
            <a:ext cx="226718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Policy Center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9840635" y="4785241"/>
            <a:ext cx="3609499" cy="203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clear, accessible guidelines for scenarios like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late/no-show penalties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cancellation windows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item condition benchmarks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This reduces ambiguity, minimizes moral hazard, and empowers users and campus admins with standardized operating procedures.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1180267" y="7019449"/>
            <a:ext cx="1226986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robust framework ensures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fairness, accountability, and user confidence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every interaction on campus.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786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9262348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Model, Early Proof &amp; Economics</a:t>
            </a:r>
            <a:endParaRPr lang="en-US" sz="3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1814632"/>
            <a:ext cx="3536871" cy="21858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0267" y="4192429"/>
            <a:ext cx="258782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Model (Draft)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180267" y="4607600"/>
            <a:ext cx="3929896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model centers on an 8–12% take-rate on rental fees. Future revenue streams will include featured listings, club partnerships, locker access, insurance add-ons, and admin dashboards.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193" y="1814632"/>
            <a:ext cx="3536871" cy="21858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0193" y="4192429"/>
            <a:ext cx="274891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Early Proof &amp; Next Steps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350193" y="4607600"/>
            <a:ext cx="3929896" cy="1843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MVP is live with a gear marketplace, itineraries, companions, reviews, and secure authentication. Our next build focuses on dispute management UI, comprehensive orders, advanced review features, and payment integration.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118" y="1814632"/>
            <a:ext cx="3536871" cy="21858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20118" y="4192429"/>
            <a:ext cx="24472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Metrics &amp; Growth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520118" y="4607600"/>
            <a:ext cx="3929896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North Star Metric is completed rentals per month. We monitor GMV, take-rate, CAC, and repeat user engagement, driven by key inputs like listings, conversion rates, and dispute rates.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1180267" y="6666667"/>
            <a:ext cx="12269867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model thrives on campus </a:t>
            </a:r>
            <a:pPr algn="ctr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density</a:t>
            </a:r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pPr algn="ctr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trust</a:t>
            </a:r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significantly boost conversion and retention. Secure deposits manage risk effectively, while robust referral programs reduce CAC.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488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5534" y="243840"/>
            <a:ext cx="5161240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830580"/>
            <a:ext cx="4334589" cy="500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Go-to-Market Strategy</a:t>
            </a:r>
            <a:endParaRPr lang="en-US" sz="3150" dirty="0"/>
          </a:p>
        </p:txBody>
      </p:sp>
      <p:sp>
        <p:nvSpPr>
          <p:cNvPr id="5" name="Shape 2"/>
          <p:cNvSpPr/>
          <p:nvPr/>
        </p:nvSpPr>
        <p:spPr>
          <a:xfrm>
            <a:off x="1180267" y="1570673"/>
            <a:ext cx="7108508" cy="1903571"/>
          </a:xfrm>
          <a:prstGeom prst="roundRect">
            <a:avLst>
              <a:gd name="adj" fmla="val 353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203127" y="1593533"/>
            <a:ext cx="640080" cy="1857851"/>
          </a:xfrm>
          <a:prstGeom prst="roundRect">
            <a:avLst>
              <a:gd name="adj" fmla="val 6216"/>
            </a:avLst>
          </a:prstGeom>
          <a:solidFill>
            <a:srgbClr val="E2E3E9"/>
          </a:solidFill>
          <a:ln/>
        </p:spPr>
      </p:sp>
      <p:sp>
        <p:nvSpPr>
          <p:cNvPr id="7" name="Text 4"/>
          <p:cNvSpPr/>
          <p:nvPr/>
        </p:nvSpPr>
        <p:spPr>
          <a:xfrm>
            <a:off x="1399342" y="2372439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2003227" y="1753553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Seeding Supply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2003227" y="2099548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Recruit 10–15 campus ambassadors to champion the platform.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2003227" y="2411492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Formalize Memorandums of Understanding (MoUs) with key student clubs.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2003227" y="2723436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Introduce "featured lister" badges for highly active contributors.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2003227" y="3035379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Offer fee holidays to incentivize early inventory listings.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1180267" y="3634264"/>
            <a:ext cx="7108508" cy="2527459"/>
          </a:xfrm>
          <a:prstGeom prst="roundRect">
            <a:avLst>
              <a:gd name="adj" fmla="val 26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1203127" y="3657124"/>
            <a:ext cx="640080" cy="2481739"/>
          </a:xfrm>
          <a:prstGeom prst="roundRect">
            <a:avLst>
              <a:gd name="adj" fmla="val 6216"/>
            </a:avLst>
          </a:prstGeom>
          <a:solidFill>
            <a:srgbClr val="E2E3E9"/>
          </a:solidFill>
          <a:ln/>
        </p:spPr>
      </p:sp>
      <p:sp>
        <p:nvSpPr>
          <p:cNvPr id="15" name="Text 12"/>
          <p:cNvSpPr/>
          <p:nvPr/>
        </p:nvSpPr>
        <p:spPr>
          <a:xfrm>
            <a:off x="1399342" y="474797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2003227" y="3817144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Channels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2003227" y="4163139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Conduct in-class demos and workshops.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2003227" y="4475083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 up interactive pop-ups at campus festivals and events.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2003227" y="4787027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targeted campaigns on Instagram and WhatsApp.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2003227" y="5098971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referral credits to encourage peer-to-peer growth.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2003227" y="5410914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UTM-tracked content for organic reach.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2003227" y="5722858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Partner with society newsletters for wider promotion.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1180267" y="6321743"/>
            <a:ext cx="7108508" cy="967740"/>
          </a:xfrm>
          <a:prstGeom prst="roundRect">
            <a:avLst>
              <a:gd name="adj" fmla="val 694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1203127" y="6344603"/>
            <a:ext cx="640080" cy="922020"/>
          </a:xfrm>
          <a:prstGeom prst="roundRect">
            <a:avLst>
              <a:gd name="adj" fmla="val 6216"/>
            </a:avLst>
          </a:prstGeom>
          <a:solidFill>
            <a:srgbClr val="E2E3E9"/>
          </a:solidFill>
          <a:ln/>
        </p:spPr>
      </p:sp>
      <p:sp>
        <p:nvSpPr>
          <p:cNvPr id="25" name="Text 22"/>
          <p:cNvSpPr/>
          <p:nvPr/>
        </p:nvSpPr>
        <p:spPr>
          <a:xfrm>
            <a:off x="1399342" y="665559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2003227" y="6504623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Messaging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2003227" y="6850618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"One app for gear, plans, and people—campus-verified and deposit-protected."</a:t>
            </a:r>
            <a:endParaRPr lang="en-US" sz="12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488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5534" y="243840"/>
            <a:ext cx="5161240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830580"/>
            <a:ext cx="4430673" cy="500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Tactics &amp; Measurement</a:t>
            </a:r>
            <a:endParaRPr lang="en-US" sz="3150" dirty="0"/>
          </a:p>
        </p:txBody>
      </p:sp>
      <p:sp>
        <p:nvSpPr>
          <p:cNvPr id="5" name="Shape 2"/>
          <p:cNvSpPr/>
          <p:nvPr/>
        </p:nvSpPr>
        <p:spPr>
          <a:xfrm>
            <a:off x="1180267" y="1570673"/>
            <a:ext cx="7108508" cy="2215515"/>
          </a:xfrm>
          <a:prstGeom prst="roundRect">
            <a:avLst>
              <a:gd name="adj" fmla="val 303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203127" y="1593533"/>
            <a:ext cx="640080" cy="2169795"/>
          </a:xfrm>
          <a:prstGeom prst="roundRect">
            <a:avLst>
              <a:gd name="adj" fmla="val 6216"/>
            </a:avLst>
          </a:prstGeom>
          <a:solidFill>
            <a:srgbClr val="E2E3E9"/>
          </a:solidFill>
          <a:ln/>
        </p:spPr>
      </p:sp>
      <p:sp>
        <p:nvSpPr>
          <p:cNvPr id="7" name="Text 4"/>
          <p:cNvSpPr/>
          <p:nvPr/>
        </p:nvSpPr>
        <p:spPr>
          <a:xfrm>
            <a:off x="1399342" y="2528411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2003227" y="1753553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Adoption UX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2003227" y="2099548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Mobile-first PWA: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Seamless, app-like experience without app store downloads.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2003227" y="2411492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UPI Checkout: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Fast, secure, and familiar payment processing.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2003227" y="2723436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QR at Pickup: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Efficient, secure, and auditable item handoffs.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2003227" y="3035379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Concise Policy Tooltips: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Clear, on-demand explanations of rules and guidelines.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2003227" y="3347323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Friction Logging: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Continuous identification and resolution of user pain points.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1180267" y="3946207"/>
            <a:ext cx="7108508" cy="2471499"/>
          </a:xfrm>
          <a:prstGeom prst="roundRect">
            <a:avLst>
              <a:gd name="adj" fmla="val 272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1203127" y="3969067"/>
            <a:ext cx="640080" cy="2425779"/>
          </a:xfrm>
          <a:prstGeom prst="roundRect">
            <a:avLst>
              <a:gd name="adj" fmla="val 6216"/>
            </a:avLst>
          </a:prstGeom>
          <a:solidFill>
            <a:srgbClr val="E2E3E9"/>
          </a:solidFill>
          <a:ln/>
        </p:spPr>
      </p:sp>
      <p:sp>
        <p:nvSpPr>
          <p:cNvPr id="16" name="Text 13"/>
          <p:cNvSpPr/>
          <p:nvPr/>
        </p:nvSpPr>
        <p:spPr>
          <a:xfrm>
            <a:off x="1399342" y="5031938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2003227" y="4129088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Measurement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2003227" y="4475083"/>
            <a:ext cx="6262688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Funnel Conversion: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Tracking from Views → Requests → Approvals → Deposit Holds → Pickups → Returns.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2003227" y="5043011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Time-to-First-Match: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Efficiency of connecting users with desired items.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2003227" y="5354955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Renter %: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Indicator of user satisfaction and platform stickiness.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2003227" y="5666899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NPS (Net Promoter Score):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Gauging overall user loyalty and advocacy.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2003227" y="5978843"/>
            <a:ext cx="626268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K-factor: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Measuring viral growth and organic referrals.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1180267" y="6597729"/>
            <a:ext cx="7108508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tactics are designed to drive </a:t>
            </a:r>
            <a:pPr algn="ctr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user onboarding</a:t>
            </a:r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pPr algn="ctr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sustained engagement</a:t>
            </a:r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while comprehensive metrics ensure we can track performance and iterate effectively.</a:t>
            </a:r>
            <a:endParaRPr lang="en-US" sz="12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786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5534" y="243840"/>
            <a:ext cx="5161240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830580"/>
            <a:ext cx="4801076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Risks &amp; Mitigations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1180267" y="1910596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Risks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180267" y="2402562"/>
            <a:ext cx="3320058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Cold Start: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Low early supply/demand density on campus.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180267" y="3391257"/>
            <a:ext cx="3320058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Trust &amp; Safety: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Potential for fraud, item damage, or no-shows.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80267" y="4072771"/>
            <a:ext cx="3320058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Operations: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SLA breaches, payment gateway downtime, evidence gaps in disputes.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180267" y="5061466"/>
            <a:ext cx="3320058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Regulatory: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Navigating GST on fees, grievance redressal, and user privacy.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976336" y="1910596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Mitigations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976336" y="2402562"/>
            <a:ext cx="3320058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Market Seeding: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Campus ambassadors, club tie-ups, fee holidays; seed 60+ listings pre-launch.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976336" y="3698438"/>
            <a:ext cx="3320058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Safeguards: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Deposits, QR/OTP chain-of-custody, evidence-based disputes, repeat-based perks.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976336" y="4994315"/>
            <a:ext cx="3320058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Operational Resilience: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Incident runbooks, 6h/24h SLAs, timeout-safe logging, retries &amp; fallbacks.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976336" y="5983010"/>
            <a:ext cx="3320058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Compliance Focus: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Clear Terms of Service, policy center, campus MoUs, data-minimal design.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488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6712148" cy="500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Roadmap &amp; Key Milestones</a:t>
            </a:r>
            <a:endParaRPr lang="en-US" sz="3150" dirty="0"/>
          </a:p>
        </p:txBody>
      </p:sp>
      <p:sp>
        <p:nvSpPr>
          <p:cNvPr id="4" name="Shape 2"/>
          <p:cNvSpPr/>
          <p:nvPr/>
        </p:nvSpPr>
        <p:spPr>
          <a:xfrm>
            <a:off x="1180267" y="3654743"/>
            <a:ext cx="12269867" cy="22860"/>
          </a:xfrm>
          <a:prstGeom prst="roundRect">
            <a:avLst>
              <a:gd name="adj" fmla="val 294036"/>
            </a:avLst>
          </a:prstGeom>
          <a:solidFill>
            <a:srgbClr val="C8C9CF"/>
          </a:solidFill>
          <a:ln/>
        </p:spPr>
      </p:sp>
      <p:sp>
        <p:nvSpPr>
          <p:cNvPr id="5" name="Shape 3"/>
          <p:cNvSpPr/>
          <p:nvPr/>
        </p:nvSpPr>
        <p:spPr>
          <a:xfrm>
            <a:off x="2454354" y="3174682"/>
            <a:ext cx="22860" cy="480060"/>
          </a:xfrm>
          <a:prstGeom prst="roundRect">
            <a:avLst>
              <a:gd name="adj" fmla="val 294036"/>
            </a:avLst>
          </a:prstGeom>
          <a:solidFill>
            <a:srgbClr val="C8C9CF"/>
          </a:solidFill>
          <a:ln/>
        </p:spPr>
      </p:sp>
      <p:sp>
        <p:nvSpPr>
          <p:cNvPr id="6" name="Shape 4"/>
          <p:cNvSpPr/>
          <p:nvPr/>
        </p:nvSpPr>
        <p:spPr>
          <a:xfrm>
            <a:off x="2285762" y="3474720"/>
            <a:ext cx="360045" cy="360045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345769" y="350472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340287" y="1650683"/>
            <a:ext cx="2250996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T-12 to T-9: Foundation &amp; Design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340287" y="2246709"/>
            <a:ext cx="2250996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Discovery, prototyping, and policy drafting.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3839885" y="3654743"/>
            <a:ext cx="22860" cy="480060"/>
          </a:xfrm>
          <a:prstGeom prst="roundRect">
            <a:avLst>
              <a:gd name="adj" fmla="val 294036"/>
            </a:avLst>
          </a:prstGeom>
          <a:solidFill>
            <a:srgbClr val="C8C9CF"/>
          </a:solidFill>
          <a:ln/>
        </p:spPr>
      </p:sp>
      <p:sp>
        <p:nvSpPr>
          <p:cNvPr id="11" name="Shape 9"/>
          <p:cNvSpPr/>
          <p:nvPr/>
        </p:nvSpPr>
        <p:spPr>
          <a:xfrm>
            <a:off x="3671292" y="3474720"/>
            <a:ext cx="360045" cy="360045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731300" y="350472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2725817" y="4294823"/>
            <a:ext cx="2250996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T-8 to T-6: MVP Core Build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2725817" y="4890849"/>
            <a:ext cx="2250996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MVP development: core rental and user interaction flows.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225415" y="3174682"/>
            <a:ext cx="22860" cy="480060"/>
          </a:xfrm>
          <a:prstGeom prst="roundRect">
            <a:avLst>
              <a:gd name="adj" fmla="val 294036"/>
            </a:avLst>
          </a:prstGeom>
          <a:solidFill>
            <a:srgbClr val="C8C9CF"/>
          </a:solidFill>
          <a:ln/>
        </p:spPr>
      </p:sp>
      <p:sp>
        <p:nvSpPr>
          <p:cNvPr id="16" name="Shape 14"/>
          <p:cNvSpPr/>
          <p:nvPr/>
        </p:nvSpPr>
        <p:spPr>
          <a:xfrm>
            <a:off x="5056823" y="3474720"/>
            <a:ext cx="360045" cy="360045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116830" y="350472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4111347" y="1650683"/>
            <a:ext cx="2250996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T-5 to T-3: Alpha Release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111347" y="2246709"/>
            <a:ext cx="2250996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Alpha testing, buffer logic, dispute system scaffolding.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6610945" y="3654743"/>
            <a:ext cx="22860" cy="480060"/>
          </a:xfrm>
          <a:prstGeom prst="roundRect">
            <a:avLst>
              <a:gd name="adj" fmla="val 294036"/>
            </a:avLst>
          </a:prstGeom>
          <a:solidFill>
            <a:srgbClr val="C8C9CF"/>
          </a:solidFill>
          <a:ln/>
        </p:spPr>
      </p:sp>
      <p:sp>
        <p:nvSpPr>
          <p:cNvPr id="21" name="Shape 19"/>
          <p:cNvSpPr/>
          <p:nvPr/>
        </p:nvSpPr>
        <p:spPr>
          <a:xfrm>
            <a:off x="6442353" y="3474720"/>
            <a:ext cx="360045" cy="360045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502360" y="350472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5622131" y="4294823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T-2: Beta Hardening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5496878" y="4640818"/>
            <a:ext cx="2250996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Refining match scoring algorithms and policy center.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7996476" y="3174682"/>
            <a:ext cx="22860" cy="480060"/>
          </a:xfrm>
          <a:prstGeom prst="roundRect">
            <a:avLst>
              <a:gd name="adj" fmla="val 294036"/>
            </a:avLst>
          </a:prstGeom>
          <a:solidFill>
            <a:srgbClr val="C8C9CF"/>
          </a:solidFill>
          <a:ln/>
        </p:spPr>
      </p:sp>
      <p:sp>
        <p:nvSpPr>
          <p:cNvPr id="26" name="Shape 24"/>
          <p:cNvSpPr/>
          <p:nvPr/>
        </p:nvSpPr>
        <p:spPr>
          <a:xfrm>
            <a:off x="7827883" y="3474720"/>
            <a:ext cx="360045" cy="360045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887891" y="350472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007662" y="1650683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T0: Official Launch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6882408" y="1996678"/>
            <a:ext cx="2250996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Public launch, stabilizing operations and user experience.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9382006" y="3654743"/>
            <a:ext cx="22860" cy="480060"/>
          </a:xfrm>
          <a:prstGeom prst="roundRect">
            <a:avLst>
              <a:gd name="adj" fmla="val 294036"/>
            </a:avLst>
          </a:prstGeom>
          <a:solidFill>
            <a:srgbClr val="C8C9CF"/>
          </a:solidFill>
          <a:ln/>
        </p:spPr>
      </p:sp>
      <p:sp>
        <p:nvSpPr>
          <p:cNvPr id="31" name="Shape 29"/>
          <p:cNvSpPr/>
          <p:nvPr/>
        </p:nvSpPr>
        <p:spPr>
          <a:xfrm>
            <a:off x="9213413" y="3474720"/>
            <a:ext cx="360045" cy="360045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9273421" y="350472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8267938" y="4294823"/>
            <a:ext cx="2250996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T+2 to T+3: Payments Live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8267938" y="4890849"/>
            <a:ext cx="2250996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Payment gateway integration (deposit holds, captures, releases).</a:t>
            </a:r>
            <a:endParaRPr lang="en-US" sz="1250" dirty="0"/>
          </a:p>
        </p:txBody>
      </p:sp>
      <p:sp>
        <p:nvSpPr>
          <p:cNvPr id="35" name="Shape 33"/>
          <p:cNvSpPr/>
          <p:nvPr/>
        </p:nvSpPr>
        <p:spPr>
          <a:xfrm>
            <a:off x="10767536" y="3174682"/>
            <a:ext cx="22860" cy="480060"/>
          </a:xfrm>
          <a:prstGeom prst="roundRect">
            <a:avLst>
              <a:gd name="adj" fmla="val 294036"/>
            </a:avLst>
          </a:prstGeom>
          <a:solidFill>
            <a:srgbClr val="C8C9CF"/>
          </a:solidFill>
          <a:ln/>
        </p:spPr>
      </p:sp>
      <p:sp>
        <p:nvSpPr>
          <p:cNvPr id="36" name="Shape 34"/>
          <p:cNvSpPr/>
          <p:nvPr/>
        </p:nvSpPr>
        <p:spPr>
          <a:xfrm>
            <a:off x="10598944" y="3474720"/>
            <a:ext cx="360045" cy="360045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10658951" y="350472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9653468" y="1650683"/>
            <a:ext cx="2250996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T+4 to T+6: Enhanced Features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9653468" y="2246709"/>
            <a:ext cx="2250996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In-app messaging, recommendations, reputation v1, admin dashboards.</a:t>
            </a:r>
            <a:endParaRPr lang="en-US" sz="1250" dirty="0"/>
          </a:p>
        </p:txBody>
      </p:sp>
      <p:sp>
        <p:nvSpPr>
          <p:cNvPr id="40" name="Shape 38"/>
          <p:cNvSpPr/>
          <p:nvPr/>
        </p:nvSpPr>
        <p:spPr>
          <a:xfrm>
            <a:off x="12153067" y="3654743"/>
            <a:ext cx="22860" cy="480060"/>
          </a:xfrm>
          <a:prstGeom prst="roundRect">
            <a:avLst>
              <a:gd name="adj" fmla="val 294036"/>
            </a:avLst>
          </a:prstGeom>
          <a:solidFill>
            <a:srgbClr val="C8C9CF"/>
          </a:solidFill>
          <a:ln/>
        </p:spPr>
      </p:sp>
      <p:sp>
        <p:nvSpPr>
          <p:cNvPr id="41" name="Shape 39"/>
          <p:cNvSpPr/>
          <p:nvPr/>
        </p:nvSpPr>
        <p:spPr>
          <a:xfrm>
            <a:off x="11984474" y="3474720"/>
            <a:ext cx="360045" cy="360045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12044482" y="3504724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</a:t>
            </a:r>
            <a:endParaRPr lang="en-US" sz="1850" dirty="0"/>
          </a:p>
        </p:txBody>
      </p:sp>
      <p:sp>
        <p:nvSpPr>
          <p:cNvPr id="43" name="Text 41"/>
          <p:cNvSpPr/>
          <p:nvPr/>
        </p:nvSpPr>
        <p:spPr>
          <a:xfrm>
            <a:off x="11038999" y="4294823"/>
            <a:ext cx="2251115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T+7 to T+9: Scaling Infrastructure</a:t>
            </a:r>
            <a:endParaRPr lang="en-US" sz="1550" dirty="0"/>
          </a:p>
        </p:txBody>
      </p:sp>
      <p:sp>
        <p:nvSpPr>
          <p:cNvPr id="44" name="Text 42"/>
          <p:cNvSpPr/>
          <p:nvPr/>
        </p:nvSpPr>
        <p:spPr>
          <a:xfrm>
            <a:off x="11038999" y="4890849"/>
            <a:ext cx="2251115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locker pilot, Postgres migration, and robust CI/CD.</a:t>
            </a:r>
            <a:endParaRPr lang="en-US" sz="1250" dirty="0"/>
          </a:p>
        </p:txBody>
      </p:sp>
      <p:sp>
        <p:nvSpPr>
          <p:cNvPr id="45" name="Shape 43"/>
          <p:cNvSpPr/>
          <p:nvPr/>
        </p:nvSpPr>
        <p:spPr>
          <a:xfrm>
            <a:off x="1180267" y="5838825"/>
            <a:ext cx="12269867" cy="1313974"/>
          </a:xfrm>
          <a:prstGeom prst="roundRect">
            <a:avLst>
              <a:gd name="adj" fmla="val 5116"/>
            </a:avLst>
          </a:prstGeom>
          <a:solidFill>
            <a:srgbClr val="B6FCB8"/>
          </a:solidFill>
          <a:ln/>
        </p:spPr>
      </p:sp>
      <p:pic>
        <p:nvPicPr>
          <p:cNvPr id="4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287" y="6054328"/>
            <a:ext cx="250031" cy="200025"/>
          </a:xfrm>
          <a:prstGeom prst="rect">
            <a:avLst/>
          </a:prstGeom>
        </p:spPr>
      </p:pic>
      <p:sp>
        <p:nvSpPr>
          <p:cNvPr id="47" name="Text 44"/>
          <p:cNvSpPr/>
          <p:nvPr/>
        </p:nvSpPr>
        <p:spPr>
          <a:xfrm>
            <a:off x="1750338" y="6038850"/>
            <a:ext cx="236077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Milestones &amp; Targets</a:t>
            </a:r>
            <a:endParaRPr lang="en-US" sz="1550" dirty="0"/>
          </a:p>
        </p:txBody>
      </p:sp>
      <p:sp>
        <p:nvSpPr>
          <p:cNvPr id="48" name="Text 45"/>
          <p:cNvSpPr/>
          <p:nvPr/>
        </p:nvSpPr>
        <p:spPr>
          <a:xfrm>
            <a:off x="1750338" y="6448901"/>
            <a:ext cx="1153977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T+3: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GMV of ₹1–1.5L/month, request-to-paid conversion ≥25%, dispute rate ≤2%.</a:t>
            </a:r>
            <a:endParaRPr lang="en-US" sz="1250" dirty="0"/>
          </a:p>
        </p:txBody>
      </p:sp>
      <p:sp>
        <p:nvSpPr>
          <p:cNvPr id="49" name="Text 46"/>
          <p:cNvSpPr/>
          <p:nvPr/>
        </p:nvSpPr>
        <p:spPr>
          <a:xfrm>
            <a:off x="1750338" y="6760845"/>
            <a:ext cx="1153977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T+12: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GMV of ₹5L+/month, presence in 2 campuses, Net Promoter Score (NPS) ≥45.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786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46362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Validation &amp; Insights (Why Now)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1180267" y="1514594"/>
            <a:ext cx="6038969" cy="1459111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1514594"/>
            <a:ext cx="91440" cy="14591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86495" y="1729383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Identity Silos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486495" y="2144554"/>
            <a:ext cx="551795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Off-platform IDs →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weak accountability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safety concerns in peer exchanges.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1164" y="1514594"/>
            <a:ext cx="6038969" cy="1459111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64" y="1514594"/>
            <a:ext cx="91440" cy="145911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17393" y="1729383"/>
            <a:ext cx="313848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 Escrow in Planning Apps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717393" y="2144554"/>
            <a:ext cx="551795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Itinerary/companion tools rarely support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deposits or structured disputes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1180267" y="3165634"/>
            <a:ext cx="6038969" cy="1459111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67" y="3165634"/>
            <a:ext cx="91440" cy="145911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86495" y="3380423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Operational Friction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1486495" y="3795593"/>
            <a:ext cx="551795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Pickup/return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steps are unclear →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no-shows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late returns, and asset damage.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7411164" y="3165634"/>
            <a:ext cx="6038969" cy="1459111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164" y="3165634"/>
            <a:ext cx="91440" cy="145911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17393" y="3380423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Fragmented Reviews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717393" y="3795593"/>
            <a:ext cx="551795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Feedback scattered across apps; no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 reputation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that travels with the student or item.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1180267" y="4816673"/>
            <a:ext cx="6038969" cy="1459111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67" y="4816673"/>
            <a:ext cx="91440" cy="145911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486495" y="5031462"/>
            <a:ext cx="311634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Campus Specificity Missing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1486495" y="5446633"/>
            <a:ext cx="551795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.edu verification; society tie-ins;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locker hubs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common pickup windows; club governance needs.</a:t>
            </a:r>
            <a:endParaRPr lang="en-US" sz="1500" dirty="0"/>
          </a:p>
        </p:txBody>
      </p:sp>
      <p:sp>
        <p:nvSpPr>
          <p:cNvPr id="24" name="Shape 17"/>
          <p:cNvSpPr/>
          <p:nvPr/>
        </p:nvSpPr>
        <p:spPr>
          <a:xfrm>
            <a:off x="7411164" y="4816673"/>
            <a:ext cx="6038969" cy="1459111"/>
          </a:xfrm>
          <a:prstGeom prst="roundRect">
            <a:avLst>
              <a:gd name="adj" fmla="val 55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164" y="4816673"/>
            <a:ext cx="91440" cy="1459111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717393" y="5031462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India Context Trigger</a:t>
            </a:r>
            <a:endParaRPr lang="en-US" sz="1850" dirty="0"/>
          </a:p>
        </p:txBody>
      </p:sp>
      <p:sp>
        <p:nvSpPr>
          <p:cNvPr id="27" name="Text 19"/>
          <p:cNvSpPr/>
          <p:nvPr/>
        </p:nvSpPr>
        <p:spPr>
          <a:xfrm>
            <a:off x="7717393" y="5446633"/>
            <a:ext cx="551795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UPI ubiquity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+ QR literacy + smartphone usage →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low-friction deposit holds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confirmations.</a:t>
            </a:r>
            <a:endParaRPr lang="en-US" sz="1500" dirty="0"/>
          </a:p>
        </p:txBody>
      </p:sp>
      <p:sp>
        <p:nvSpPr>
          <p:cNvPr id="28" name="Text 20"/>
          <p:cNvSpPr/>
          <p:nvPr/>
        </p:nvSpPr>
        <p:spPr>
          <a:xfrm>
            <a:off x="1468279" y="6707743"/>
            <a:ext cx="1198185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There’s a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practical, immediate gap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where a verified campus network + deposits materially improves outcomes.</a:t>
            </a:r>
            <a:endParaRPr lang="en-US" sz="1500" dirty="0"/>
          </a:p>
        </p:txBody>
      </p:sp>
      <p:sp>
        <p:nvSpPr>
          <p:cNvPr id="29" name="Shape 21"/>
          <p:cNvSpPr/>
          <p:nvPr/>
        </p:nvSpPr>
        <p:spPr>
          <a:xfrm>
            <a:off x="1180267" y="6491764"/>
            <a:ext cx="22860" cy="739140"/>
          </a:xfrm>
          <a:prstGeom prst="rect">
            <a:avLst/>
          </a:prstGeom>
          <a:solidFill>
            <a:srgbClr val="505468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885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6328410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Competitive Landscape (Category Map &amp; Takeaways)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1180267" y="1557695"/>
            <a:ext cx="7163991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People-centric: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Meetup, GAFFL → great for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 communities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but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 campus-verified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no gear or deposit flows.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180267" y="2388751"/>
            <a:ext cx="7163991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Plan-centric: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Itinsy, Stippl, Docs → strong for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itinerary sharing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but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transactional handoff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gear or companions.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180267" y="3219807"/>
            <a:ext cx="7163991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Gear-centric: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Bragpacker, SharePal → robust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city-wide rentals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but not integrated with itineraries/companions;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 campus-verified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80267" y="4050863"/>
            <a:ext cx="7163991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Where they fall short: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80267" y="4557593"/>
            <a:ext cx="7163991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 trust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(verification, reputation continuity)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80267" y="4952762"/>
            <a:ext cx="7163991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End-to-end journey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(gear 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↔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itinerary 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↔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companions)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80267" y="5347930"/>
            <a:ext cx="7163991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Risk controls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(hold→capture/release, disputes)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80267" y="5743099"/>
            <a:ext cx="7163991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Local handoffs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(hostel/locker SLAs)</a:t>
            </a:r>
            <a:endParaRPr lang="en-US" sz="15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6463" y="1603296"/>
            <a:ext cx="4380548" cy="438054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846463" y="6211848"/>
            <a:ext cx="4611172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CampusTrail Positioning: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Top-right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 a 2×2 (Campus Verification ↑ vs Journey Coverage ↑) →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verified, all-in-one, escrow-enabled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786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537531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Exists vs What’s Missing (and our Answer)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1514594"/>
            <a:ext cx="960120" cy="11521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32315" y="1706523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Gear rental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2332315" y="2121694"/>
            <a:ext cx="1111781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(Bragpacker/SharePal) → Off-platform identity; campus trust missing →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Verified profiles + deposit lifecycle + reviews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67" y="2666762"/>
            <a:ext cx="960120" cy="11521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32315" y="2858691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Itinerary sharing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2332315" y="3273862"/>
            <a:ext cx="1111781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(Itinsy/Stippl/Docs) → No tie-in to real campus gear →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Itineraries linked to gear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+ companion matching.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67" y="3818930"/>
            <a:ext cx="960120" cy="11521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332315" y="4010858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Companions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2332315" y="4426029"/>
            <a:ext cx="1111781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(Meetup/GAFFL) → Broad audience; fit/safety uncertain →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Campus-only network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+ interests/style filters.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67" y="4971098"/>
            <a:ext cx="960120" cy="11521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332315" y="5163026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Payments &amp; Risk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2332315" y="5578197"/>
            <a:ext cx="1111781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(stand-alone payments) → No deposit logic; weak recourse →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Hold→capture/release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+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dispute outcomes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+ audit logs.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1180267" y="6339245"/>
            <a:ext cx="1226986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Net Effect: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CampusTrail reduces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search cost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raises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safety &amp; accountability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keeps the transaction on-platform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8588"/>
          </a:xfrm>
          <a:prstGeom prst="roundRect">
            <a:avLst>
              <a:gd name="adj" fmla="val 1954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69432" y="822008"/>
            <a:ext cx="380345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Solution Overview (All-in-One)</a:t>
            </a:r>
            <a:endParaRPr lang="en-US" sz="2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432" y="1571149"/>
            <a:ext cx="525661" cy="5256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57864" y="1695926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Gear Rentals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957864" y="2150626"/>
            <a:ext cx="5225891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Buffer-aware availability (DAY/PARTIAL),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deposit holds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QR/OTP pickup/return, inspection and outcomes.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526" y="1571149"/>
            <a:ext cx="525661" cy="5256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34958" y="1695926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Itinerary Sharing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8234958" y="2150626"/>
            <a:ext cx="5226010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Interests/style,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capacity with approvals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match score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companion requests; shared gear cart linkage.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32" y="3580209"/>
            <a:ext cx="525661" cy="52566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57864" y="3704987"/>
            <a:ext cx="268009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Companion Matching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1957864" y="4159687"/>
            <a:ext cx="522589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Verified campus profiles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safety cues, host approvals; planned messaging for coordination.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26" y="3580209"/>
            <a:ext cx="525661" cy="52566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34958" y="3704987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Trust Layer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8234958" y="4159687"/>
            <a:ext cx="5226010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Polymorphic reviews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(gear/itinerary/user/companion),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disputes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with evidence &amp; policy matrix, audit trail.</a:t>
            </a:r>
            <a:endParaRPr lang="en-US" sz="16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432" y="5589270"/>
            <a:ext cx="525661" cy="52566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57864" y="5714048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Security &amp; Auth</a:t>
            </a:r>
            <a:endParaRPr lang="en-US" sz="2050" dirty="0"/>
          </a:p>
        </p:txBody>
      </p:sp>
      <p:sp>
        <p:nvSpPr>
          <p:cNvPr id="18" name="Text 11"/>
          <p:cNvSpPr/>
          <p:nvPr/>
        </p:nvSpPr>
        <p:spPr>
          <a:xfrm>
            <a:off x="1957864" y="6168747"/>
            <a:ext cx="522589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OTP→JWT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rate limits; minimal PII; optional event logs.</a:t>
            </a:r>
            <a:endParaRPr lang="en-US" sz="16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26" y="5589270"/>
            <a:ext cx="525661" cy="52566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234958" y="5714048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Payments Readiness</a:t>
            </a:r>
            <a:endParaRPr lang="en-US" sz="2050" dirty="0"/>
          </a:p>
        </p:txBody>
      </p:sp>
      <p:sp>
        <p:nvSpPr>
          <p:cNvPr id="21" name="Text 13"/>
          <p:cNvSpPr/>
          <p:nvPr/>
        </p:nvSpPr>
        <p:spPr>
          <a:xfrm>
            <a:off x="8234958" y="6168747"/>
            <a:ext cx="5226010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UPI-ready flow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gateway integration next for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 deposit holds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receipts.</a:t>
            </a:r>
            <a:endParaRPr lang="en-US" sz="1650" dirty="0"/>
          </a:p>
        </p:txBody>
      </p:sp>
      <p:sp>
        <p:nvSpPr>
          <p:cNvPr id="22" name="Text 14"/>
          <p:cNvSpPr/>
          <p:nvPr/>
        </p:nvSpPr>
        <p:spPr>
          <a:xfrm>
            <a:off x="1169432" y="7077908"/>
            <a:ext cx="1229153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It Works: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Integrates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journeys + trust + local ops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aligned to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 constraints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607230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“Campus-Only” Wins (Moats &amp; Economics)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1180267" y="1590675"/>
            <a:ext cx="6028253" cy="1586032"/>
          </a:xfrm>
          <a:prstGeom prst="roundRect">
            <a:avLst>
              <a:gd name="adj" fmla="val 5651"/>
            </a:avLst>
          </a:prstGeom>
          <a:solidFill>
            <a:srgbClr val="FBE2D1"/>
          </a:solidFill>
          <a:ln w="7620">
            <a:solidFill>
              <a:srgbClr val="E1C8B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01247" y="1811655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Trust Moat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01247" y="2273022"/>
            <a:ext cx="558629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.edu verification + repeat interactions inside a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known community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reduce moral hazard.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1880" y="1590675"/>
            <a:ext cx="6028253" cy="1586032"/>
          </a:xfrm>
          <a:prstGeom prst="roundRect">
            <a:avLst>
              <a:gd name="adj" fmla="val 5651"/>
            </a:avLst>
          </a:prstGeom>
          <a:solidFill>
            <a:srgbClr val="FBE2D1"/>
          </a:solidFill>
          <a:ln w="7620">
            <a:solidFill>
              <a:srgbClr val="E1C8B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42860" y="1811655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Liquidity Density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642860" y="2273022"/>
            <a:ext cx="558629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 concentrically boosts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time-to-match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on-time pickups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increasing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conversion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1180267" y="3390067"/>
            <a:ext cx="6028253" cy="1586032"/>
          </a:xfrm>
          <a:prstGeom prst="roundRect">
            <a:avLst>
              <a:gd name="adj" fmla="val 5651"/>
            </a:avLst>
          </a:prstGeom>
          <a:solidFill>
            <a:srgbClr val="FBE2D1"/>
          </a:solidFill>
          <a:ln w="7620">
            <a:solidFill>
              <a:srgbClr val="E1C8B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01247" y="3611047"/>
            <a:ext cx="290607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Operational Advantage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401247" y="4072414"/>
            <a:ext cx="558629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Short-haul handoffs,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locker pilots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common pickup windows →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 logistics friction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21880" y="3390067"/>
            <a:ext cx="6028253" cy="1586032"/>
          </a:xfrm>
          <a:prstGeom prst="roundRect">
            <a:avLst>
              <a:gd name="adj" fmla="val 5651"/>
            </a:avLst>
          </a:prstGeom>
          <a:solidFill>
            <a:srgbClr val="FBE2D1"/>
          </a:solidFill>
          <a:ln w="7620">
            <a:solidFill>
              <a:srgbClr val="E1C8B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42860" y="361104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Convenience Stack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42860" y="4072414"/>
            <a:ext cx="558629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profile/wallet/deposit/chat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→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fewer drop-offs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better user experience.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1180267" y="5189458"/>
            <a:ext cx="6028253" cy="1586032"/>
          </a:xfrm>
          <a:prstGeom prst="roundRect">
            <a:avLst>
              <a:gd name="adj" fmla="val 5651"/>
            </a:avLst>
          </a:prstGeom>
          <a:solidFill>
            <a:srgbClr val="FBE2D1"/>
          </a:solidFill>
          <a:ln w="7620">
            <a:solidFill>
              <a:srgbClr val="E1C8B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401247" y="5410438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Reputation Flywheel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401247" y="5871805"/>
            <a:ext cx="558629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reviews across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people + items + plans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→ more reliable counterparties over time.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21880" y="5189458"/>
            <a:ext cx="6028253" cy="1586032"/>
          </a:xfrm>
          <a:prstGeom prst="roundRect">
            <a:avLst>
              <a:gd name="adj" fmla="val 5651"/>
            </a:avLst>
          </a:prstGeom>
          <a:solidFill>
            <a:srgbClr val="FBE2D1"/>
          </a:solidFill>
          <a:ln w="7620">
            <a:solidFill>
              <a:srgbClr val="E1C8B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42860" y="5410438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Unit Economics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642860" y="5871805"/>
            <a:ext cx="558629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Dense nodes → more GMV/user,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 CAC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via referrals/ambassadors; deposit logic →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 loss rates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453449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Modules: Now / Next / Later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180267" y="1617345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Now (MVP live):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180267" y="2164080"/>
            <a:ext cx="3743682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Gear marketplace; itineraries; companions; orders (snapshot);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polymorphic reviews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disputes scaffold; OTP→JWT; optional MSSQL logging.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452110" y="1617345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(V1.1–1.2):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5452110" y="2164080"/>
            <a:ext cx="3742492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Dispute management UI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(timeline, evidence, decisions);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Orders in profile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filters/caching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file uploads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Postgres migration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standardized errors &amp; pagination;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PWA polish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722763" y="1617345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Later: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9722763" y="2164080"/>
            <a:ext cx="3742492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Payment gateway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(UPI/cards) for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 holds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messaging/notifications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recommendations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reputation score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locker hubs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club/admin dashboards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insurance add-ons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180267" y="4526875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Principles: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TS-first; input validation with Zod; auditability; mobile-first flows; runbooks for handoffs &amp; disputes.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488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417861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(High-Level; Built for Evolution)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1180267" y="1640681"/>
            <a:ext cx="6054923" cy="1440894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1617821"/>
            <a:ext cx="6054923" cy="914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39" y="1400651"/>
            <a:ext cx="480060" cy="48006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04" y="1520666"/>
            <a:ext cx="191929" cy="2400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63147" y="2040731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363147" y="2386727"/>
            <a:ext cx="56891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18 + Vite; TypeScript; Tailwind; Framer Motion; PWA path.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7395210" y="1640681"/>
            <a:ext cx="6054923" cy="1440894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10" y="1617821"/>
            <a:ext cx="6054923" cy="9144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582" y="1400651"/>
            <a:ext cx="480060" cy="480060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648" y="1520666"/>
            <a:ext cx="191929" cy="24003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78090" y="2040731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1550" dirty="0"/>
          </a:p>
        </p:txBody>
      </p:sp>
      <p:sp>
        <p:nvSpPr>
          <p:cNvPr id="15" name="Text 7"/>
          <p:cNvSpPr/>
          <p:nvPr/>
        </p:nvSpPr>
        <p:spPr>
          <a:xfrm>
            <a:off x="7578090" y="2386727"/>
            <a:ext cx="5689163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 + Express (TS); Zod for request validation; idempotent patterns planned for payments.</a:t>
            </a:r>
            <a:endParaRPr lang="en-US" sz="1250" dirty="0"/>
          </a:p>
        </p:txBody>
      </p:sp>
      <p:sp>
        <p:nvSpPr>
          <p:cNvPr id="16" name="Shape 8"/>
          <p:cNvSpPr/>
          <p:nvPr/>
        </p:nvSpPr>
        <p:spPr>
          <a:xfrm>
            <a:off x="1180267" y="3481626"/>
            <a:ext cx="6054923" cy="1440894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267" y="3458766"/>
            <a:ext cx="6054923" cy="914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7639" y="3241596"/>
            <a:ext cx="480060" cy="48006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704" y="3361611"/>
            <a:ext cx="191929" cy="24003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363147" y="3881676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Layer</a:t>
            </a:r>
            <a:endParaRPr lang="en-US" sz="1550" dirty="0"/>
          </a:p>
        </p:txBody>
      </p:sp>
      <p:sp>
        <p:nvSpPr>
          <p:cNvPr id="21" name="Text 10"/>
          <p:cNvSpPr/>
          <p:nvPr/>
        </p:nvSpPr>
        <p:spPr>
          <a:xfrm>
            <a:off x="1363147" y="4227671"/>
            <a:ext cx="5689163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Prisma ORM;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SQLite (dev)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→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Postgres (prod)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MSSQL logging (optional)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with timeout-safe disable.</a:t>
            </a:r>
            <a:endParaRPr lang="en-US" sz="1250" dirty="0"/>
          </a:p>
        </p:txBody>
      </p:sp>
      <p:sp>
        <p:nvSpPr>
          <p:cNvPr id="22" name="Shape 11"/>
          <p:cNvSpPr/>
          <p:nvPr/>
        </p:nvSpPr>
        <p:spPr>
          <a:xfrm>
            <a:off x="7395210" y="3481626"/>
            <a:ext cx="6054923" cy="1440894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5210" y="3458766"/>
            <a:ext cx="6054923" cy="91440"/>
          </a:xfrm>
          <a:prstGeom prst="rect">
            <a:avLst/>
          </a:prstGeom>
        </p:spPr>
      </p:pic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2582" y="3241596"/>
            <a:ext cx="480060" cy="480060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6648" y="3361611"/>
            <a:ext cx="191929" cy="24003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578090" y="3881676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Auth &amp; Security</a:t>
            </a:r>
            <a:endParaRPr lang="en-US" sz="1550" dirty="0"/>
          </a:p>
        </p:txBody>
      </p:sp>
      <p:sp>
        <p:nvSpPr>
          <p:cNvPr id="27" name="Text 13"/>
          <p:cNvSpPr/>
          <p:nvPr/>
        </p:nvSpPr>
        <p:spPr>
          <a:xfrm>
            <a:off x="7578090" y="4227671"/>
            <a:ext cx="5689163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Email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OTP→JWT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rate limits; minimal PII;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audit logs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principle of least privilege.</a:t>
            </a:r>
            <a:endParaRPr lang="en-US" sz="1250" dirty="0"/>
          </a:p>
        </p:txBody>
      </p:sp>
      <p:sp>
        <p:nvSpPr>
          <p:cNvPr id="28" name="Shape 14"/>
          <p:cNvSpPr/>
          <p:nvPr/>
        </p:nvSpPr>
        <p:spPr>
          <a:xfrm>
            <a:off x="1180267" y="5322570"/>
            <a:ext cx="6054923" cy="1440894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0267" y="5299710"/>
            <a:ext cx="6054923" cy="91440"/>
          </a:xfrm>
          <a:prstGeom prst="rect">
            <a:avLst/>
          </a:prstGeom>
        </p:spPr>
      </p:pic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7639" y="5082540"/>
            <a:ext cx="480060" cy="480060"/>
          </a:xfrm>
          <a:prstGeom prst="rect">
            <a:avLst/>
          </a:prstGeom>
        </p:spPr>
      </p:pic>
      <p:pic>
        <p:nvPicPr>
          <p:cNvPr id="31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1704" y="5202555"/>
            <a:ext cx="191929" cy="240030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1363147" y="5722620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Observability</a:t>
            </a:r>
            <a:endParaRPr lang="en-US" sz="1550" dirty="0"/>
          </a:p>
        </p:txBody>
      </p:sp>
      <p:sp>
        <p:nvSpPr>
          <p:cNvPr id="33" name="Text 16"/>
          <p:cNvSpPr/>
          <p:nvPr/>
        </p:nvSpPr>
        <p:spPr>
          <a:xfrm>
            <a:off x="1363147" y="6068616"/>
            <a:ext cx="5689163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Health endpoints; analytics events;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Sentry/PostHog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planned; error envelope normalization.</a:t>
            </a:r>
            <a:endParaRPr lang="en-US" sz="1250" dirty="0"/>
          </a:p>
        </p:txBody>
      </p:sp>
      <p:sp>
        <p:nvSpPr>
          <p:cNvPr id="34" name="Shape 17"/>
          <p:cNvSpPr/>
          <p:nvPr/>
        </p:nvSpPr>
        <p:spPr>
          <a:xfrm>
            <a:off x="7395210" y="5322570"/>
            <a:ext cx="6054923" cy="1440894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3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5210" y="5299710"/>
            <a:ext cx="6054923" cy="91440"/>
          </a:xfrm>
          <a:prstGeom prst="rect">
            <a:avLst/>
          </a:prstGeom>
        </p:spPr>
      </p:pic>
      <p:pic>
        <p:nvPicPr>
          <p:cNvPr id="36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82582" y="5082540"/>
            <a:ext cx="480060" cy="480060"/>
          </a:xfrm>
          <a:prstGeom prst="rect">
            <a:avLst/>
          </a:prstGeom>
        </p:spPr>
      </p:pic>
      <p:pic>
        <p:nvPicPr>
          <p:cNvPr id="3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26648" y="5202555"/>
            <a:ext cx="191929" cy="240030"/>
          </a:xfrm>
          <a:prstGeom prst="rect">
            <a:avLst/>
          </a:prstGeom>
        </p:spPr>
      </p:pic>
      <p:sp>
        <p:nvSpPr>
          <p:cNvPr id="38" name="Text 18"/>
          <p:cNvSpPr/>
          <p:nvPr/>
        </p:nvSpPr>
        <p:spPr>
          <a:xfrm>
            <a:off x="7578090" y="5722620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Integration Surfaces</a:t>
            </a:r>
            <a:endParaRPr lang="en-US" sz="1550" dirty="0"/>
          </a:p>
        </p:txBody>
      </p:sp>
      <p:sp>
        <p:nvSpPr>
          <p:cNvPr id="39" name="Text 19"/>
          <p:cNvSpPr/>
          <p:nvPr/>
        </p:nvSpPr>
        <p:spPr>
          <a:xfrm>
            <a:off x="7578090" y="6068616"/>
            <a:ext cx="5689163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Payment gateway hooks (hold/capture/release); S3/Blob for media; notification bus (later).</a:t>
            </a:r>
            <a:endParaRPr lang="en-US" sz="1250" dirty="0"/>
          </a:p>
        </p:txBody>
      </p:sp>
      <p:sp>
        <p:nvSpPr>
          <p:cNvPr id="40" name="Text 20"/>
          <p:cNvSpPr/>
          <p:nvPr/>
        </p:nvSpPr>
        <p:spPr>
          <a:xfrm>
            <a:off x="1180267" y="6943487"/>
            <a:ext cx="1226986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this stack: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Typed, simple, battle-tested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with a clean migration path and strong developer velocity.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389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830580"/>
            <a:ext cx="4785836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User Journey — Generic Rental (Vertical Diagram)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1180267" y="1362670"/>
            <a:ext cx="766763" cy="531971"/>
          </a:xfrm>
          <a:prstGeom prst="roundRect">
            <a:avLst>
              <a:gd name="adj" fmla="val 1179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58635" y="1497330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2096333" y="1511975"/>
            <a:ext cx="2405777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Browse → Select → Request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2021681" y="1890832"/>
            <a:ext cx="11353800" cy="7620"/>
          </a:xfrm>
          <a:prstGeom prst="roundRect">
            <a:avLst>
              <a:gd name="adj" fmla="val 823301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1180267" y="1969294"/>
            <a:ext cx="1533644" cy="531971"/>
          </a:xfrm>
          <a:prstGeom prst="roundRect">
            <a:avLst>
              <a:gd name="adj" fmla="val 1179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842016" y="2103953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2863215" y="2118598"/>
            <a:ext cx="75318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2600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Approve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2788563" y="2497455"/>
            <a:ext cx="10586918" cy="7620"/>
          </a:xfrm>
          <a:prstGeom prst="roundRect">
            <a:avLst>
              <a:gd name="adj" fmla="val 823301"/>
            </a:avLst>
          </a:prstGeom>
          <a:solidFill>
            <a:srgbClr val="C8C9CF"/>
          </a:solidFill>
          <a:ln/>
        </p:spPr>
      </p:sp>
      <p:sp>
        <p:nvSpPr>
          <p:cNvPr id="12" name="Shape 10"/>
          <p:cNvSpPr/>
          <p:nvPr/>
        </p:nvSpPr>
        <p:spPr>
          <a:xfrm>
            <a:off x="1180267" y="2575917"/>
            <a:ext cx="2300526" cy="531971"/>
          </a:xfrm>
          <a:prstGeom prst="roundRect">
            <a:avLst>
              <a:gd name="adj" fmla="val 1179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225516" y="2710577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3630097" y="2725222"/>
            <a:ext cx="163580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2600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Deposit Hold (UPI)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3555444" y="3104078"/>
            <a:ext cx="9820037" cy="7620"/>
          </a:xfrm>
          <a:prstGeom prst="roundRect">
            <a:avLst>
              <a:gd name="adj" fmla="val 823301"/>
            </a:avLst>
          </a:prstGeom>
          <a:solidFill>
            <a:srgbClr val="C8C9CF"/>
          </a:solidFill>
          <a:ln/>
        </p:spPr>
      </p:sp>
      <p:sp>
        <p:nvSpPr>
          <p:cNvPr id="16" name="Shape 14"/>
          <p:cNvSpPr/>
          <p:nvPr/>
        </p:nvSpPr>
        <p:spPr>
          <a:xfrm>
            <a:off x="1180267" y="3182541"/>
            <a:ext cx="3067407" cy="531971"/>
          </a:xfrm>
          <a:prstGeom prst="roundRect">
            <a:avLst>
              <a:gd name="adj" fmla="val 1179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2608898" y="3317200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4396978" y="3331845"/>
            <a:ext cx="137255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2600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QR/OTP Pickup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4322326" y="3710702"/>
            <a:ext cx="9053155" cy="7620"/>
          </a:xfrm>
          <a:prstGeom prst="roundRect">
            <a:avLst>
              <a:gd name="adj" fmla="val 823301"/>
            </a:avLst>
          </a:prstGeom>
          <a:solidFill>
            <a:srgbClr val="C8C9CF"/>
          </a:solidFill>
          <a:ln/>
        </p:spPr>
      </p:sp>
      <p:sp>
        <p:nvSpPr>
          <p:cNvPr id="20" name="Shape 18"/>
          <p:cNvSpPr/>
          <p:nvPr/>
        </p:nvSpPr>
        <p:spPr>
          <a:xfrm>
            <a:off x="1180267" y="3789164"/>
            <a:ext cx="3834289" cy="531971"/>
          </a:xfrm>
          <a:prstGeom prst="roundRect">
            <a:avLst>
              <a:gd name="adj" fmla="val 1179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2992398" y="3923824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5163860" y="3938468"/>
            <a:ext cx="116216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 → Return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5089208" y="4317325"/>
            <a:ext cx="8286274" cy="7620"/>
          </a:xfrm>
          <a:prstGeom prst="roundRect">
            <a:avLst>
              <a:gd name="adj" fmla="val 823301"/>
            </a:avLst>
          </a:prstGeom>
          <a:solidFill>
            <a:srgbClr val="C8C9CF"/>
          </a:solidFill>
          <a:ln/>
        </p:spPr>
      </p:sp>
      <p:sp>
        <p:nvSpPr>
          <p:cNvPr id="24" name="Shape 22"/>
          <p:cNvSpPr/>
          <p:nvPr/>
        </p:nvSpPr>
        <p:spPr>
          <a:xfrm>
            <a:off x="1180267" y="4395788"/>
            <a:ext cx="4601170" cy="531971"/>
          </a:xfrm>
          <a:prstGeom prst="roundRect">
            <a:avLst>
              <a:gd name="adj" fmla="val 1179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375779" y="4530447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5930741" y="4545092"/>
            <a:ext cx="929997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2600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Inspection</a:t>
            </a:r>
            <a:endParaRPr lang="en-US" sz="1450" dirty="0"/>
          </a:p>
        </p:txBody>
      </p:sp>
      <p:sp>
        <p:nvSpPr>
          <p:cNvPr id="27" name="Shape 25"/>
          <p:cNvSpPr/>
          <p:nvPr/>
        </p:nvSpPr>
        <p:spPr>
          <a:xfrm>
            <a:off x="5856089" y="4923949"/>
            <a:ext cx="7519392" cy="7620"/>
          </a:xfrm>
          <a:prstGeom prst="roundRect">
            <a:avLst>
              <a:gd name="adj" fmla="val 823301"/>
            </a:avLst>
          </a:prstGeom>
          <a:solidFill>
            <a:srgbClr val="C8C9CF"/>
          </a:solidFill>
          <a:ln/>
        </p:spPr>
      </p:sp>
      <p:sp>
        <p:nvSpPr>
          <p:cNvPr id="28" name="Shape 26"/>
          <p:cNvSpPr/>
          <p:nvPr/>
        </p:nvSpPr>
        <p:spPr>
          <a:xfrm>
            <a:off x="1180267" y="5002411"/>
            <a:ext cx="5368052" cy="531971"/>
          </a:xfrm>
          <a:prstGeom prst="roundRect">
            <a:avLst>
              <a:gd name="adj" fmla="val 1179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3759279" y="5137071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6697623" y="5151715"/>
            <a:ext cx="146673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2600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Release/Capture</a:t>
            </a:r>
            <a:endParaRPr lang="en-US" sz="1450" dirty="0"/>
          </a:p>
        </p:txBody>
      </p:sp>
      <p:sp>
        <p:nvSpPr>
          <p:cNvPr id="31" name="Shape 29"/>
          <p:cNvSpPr/>
          <p:nvPr/>
        </p:nvSpPr>
        <p:spPr>
          <a:xfrm>
            <a:off x="6622971" y="5530572"/>
            <a:ext cx="6752511" cy="7620"/>
          </a:xfrm>
          <a:prstGeom prst="roundRect">
            <a:avLst>
              <a:gd name="adj" fmla="val 823301"/>
            </a:avLst>
          </a:prstGeom>
          <a:solidFill>
            <a:srgbClr val="C8C9CF"/>
          </a:solidFill>
          <a:ln/>
        </p:spPr>
      </p:sp>
      <p:sp>
        <p:nvSpPr>
          <p:cNvPr id="32" name="Shape 30"/>
          <p:cNvSpPr/>
          <p:nvPr/>
        </p:nvSpPr>
        <p:spPr>
          <a:xfrm>
            <a:off x="1180267" y="5609034"/>
            <a:ext cx="6134933" cy="531971"/>
          </a:xfrm>
          <a:prstGeom prst="roundRect">
            <a:avLst>
              <a:gd name="adj" fmla="val 1179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4142661" y="5743694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7464504" y="5758339"/>
            <a:ext cx="713065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Reviews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1180267" y="6309003"/>
            <a:ext cx="1226986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Buffer Logic: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DAY/PARTIAL modes add guard bands to avoid overlaps and protect item turnaround.</a:t>
            </a:r>
            <a:endParaRPr lang="en-US" sz="1150" dirty="0"/>
          </a:p>
        </p:txBody>
      </p:sp>
      <p:sp>
        <p:nvSpPr>
          <p:cNvPr id="36" name="Text 34"/>
          <p:cNvSpPr/>
          <p:nvPr/>
        </p:nvSpPr>
        <p:spPr>
          <a:xfrm>
            <a:off x="1180267" y="6716078"/>
            <a:ext cx="1226986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Deposit as 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pre-pickup gate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QR/OTP creates 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chain-of-custody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; inspection drives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outcome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150" dirty="0"/>
          </a:p>
        </p:txBody>
      </p:sp>
      <p:sp>
        <p:nvSpPr>
          <p:cNvPr id="37" name="Text 35"/>
          <p:cNvSpPr/>
          <p:nvPr/>
        </p:nvSpPr>
        <p:spPr>
          <a:xfrm>
            <a:off x="1180267" y="7123152"/>
            <a:ext cx="1226986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Outcomes: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Faster, safer rentals; lower dispute rates; reputation accrues to both sides.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2025-09-07T18:35:13Z</dcterms:created>
  <dcterms:modified xsi:type="dcterms:W3CDTF">2025-09-07T18:35:13Z</dcterms:modified>
</cp:coreProperties>
</file>